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9" r:id="rId4"/>
    <p:sldId id="260" r:id="rId5"/>
    <p:sldId id="258" r:id="rId6"/>
    <p:sldId id="264" r:id="rId7"/>
    <p:sldId id="263" r:id="rId8"/>
    <p:sldId id="265"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71"/>
    <p:restoredTop sz="95253"/>
  </p:normalViewPr>
  <p:slideViewPr>
    <p:cSldViewPr snapToGrid="0" snapToObjects="1">
      <p:cViewPr varScale="1">
        <p:scale>
          <a:sx n="107" d="100"/>
          <a:sy n="107" d="100"/>
        </p:scale>
        <p:origin x="432" y="176"/>
      </p:cViewPr>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ABAD3E-E486-FB44-A944-9010D1336178}" type="datetimeFigureOut">
              <a:rPr lang="en-US" smtClean="0"/>
              <a:t>9/17/23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7F8D7-F47F-8742-A479-70E10805444D}" type="slidenum">
              <a:rPr lang="en-US" smtClean="0"/>
              <a:t>‹#›</a:t>
            </a:fld>
            <a:endParaRPr lang="en-US"/>
          </a:p>
        </p:txBody>
      </p:sp>
    </p:spTree>
    <p:extLst>
      <p:ext uri="{BB962C8B-B14F-4D97-AF65-F5344CB8AC3E}">
        <p14:creationId xmlns:p14="http://schemas.microsoft.com/office/powerpoint/2010/main" val="3333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9/17/23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9/17/23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A859A-9E9E-264F-9456-9E7FCAEA6741}"/>
              </a:ext>
            </a:extLst>
          </p:cNvPr>
          <p:cNvSpPr>
            <a:spLocks noGrp="1"/>
          </p:cNvSpPr>
          <p:nvPr>
            <p:ph type="ctrTitle"/>
          </p:nvPr>
        </p:nvSpPr>
        <p:spPr/>
        <p:txBody>
          <a:bodyPr/>
          <a:lstStyle/>
          <a:p>
            <a:r>
              <a:rPr lang="en-US" dirty="0"/>
              <a:t>Water Quality parameters</a:t>
            </a:r>
          </a:p>
        </p:txBody>
      </p:sp>
      <p:sp>
        <p:nvSpPr>
          <p:cNvPr id="3" name="Subtitle 2">
            <a:extLst>
              <a:ext uri="{FF2B5EF4-FFF2-40B4-BE49-F238E27FC236}">
                <a16:creationId xmlns:a16="http://schemas.microsoft.com/office/drawing/2014/main" id="{26264E2A-654B-2B41-B139-C2D42D501C07}"/>
              </a:ext>
            </a:extLst>
          </p:cNvPr>
          <p:cNvSpPr>
            <a:spLocks noGrp="1"/>
          </p:cNvSpPr>
          <p:nvPr>
            <p:ph type="subTitle" idx="1"/>
          </p:nvPr>
        </p:nvSpPr>
        <p:spPr/>
        <p:txBody>
          <a:bodyPr/>
          <a:lstStyle/>
          <a:p>
            <a:r>
              <a:rPr lang="en-US" dirty="0"/>
              <a:t>Commonly used to determine the conditions of a stream</a:t>
            </a:r>
          </a:p>
          <a:p>
            <a:endParaRPr lang="en-US" dirty="0"/>
          </a:p>
          <a:p>
            <a:endParaRPr lang="en-US" dirty="0"/>
          </a:p>
        </p:txBody>
      </p:sp>
    </p:spTree>
    <p:extLst>
      <p:ext uri="{BB962C8B-B14F-4D97-AF65-F5344CB8AC3E}">
        <p14:creationId xmlns:p14="http://schemas.microsoft.com/office/powerpoint/2010/main" val="329889258"/>
      </p:ext>
    </p:extLst>
  </p:cSld>
  <p:clrMapOvr>
    <a:masterClrMapping/>
  </p:clrMapOvr>
  <mc:AlternateContent xmlns:mc="http://schemas.openxmlformats.org/markup-compatibility/2006" xmlns:p14="http://schemas.microsoft.com/office/powerpoint/2010/main">
    <mc:Choice Requires="p14">
      <p:transition spd="slow" p14:dur="2000" advTm="24223"/>
    </mc:Choice>
    <mc:Fallback xmlns="">
      <p:transition spd="slow" advTm="2422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D0C96-26A3-E740-BFD5-4468FE69FB4B}"/>
              </a:ext>
            </a:extLst>
          </p:cNvPr>
          <p:cNvSpPr>
            <a:spLocks noGrp="1"/>
          </p:cNvSpPr>
          <p:nvPr>
            <p:ph type="title"/>
          </p:nvPr>
        </p:nvSpPr>
        <p:spPr/>
        <p:txBody>
          <a:bodyPr/>
          <a:lstStyle/>
          <a:p>
            <a:r>
              <a:rPr lang="en-CA" dirty="0"/>
              <a:t>Total Dissolved Solids (TDS in ppm) </a:t>
            </a:r>
            <a:endParaRPr lang="en-US" dirty="0"/>
          </a:p>
        </p:txBody>
      </p:sp>
      <p:sp>
        <p:nvSpPr>
          <p:cNvPr id="3" name="Content Placeholder 2">
            <a:extLst>
              <a:ext uri="{FF2B5EF4-FFF2-40B4-BE49-F238E27FC236}">
                <a16:creationId xmlns:a16="http://schemas.microsoft.com/office/drawing/2014/main" id="{67C85299-40C8-4B4D-BCD0-431015B83499}"/>
              </a:ext>
            </a:extLst>
          </p:cNvPr>
          <p:cNvSpPr>
            <a:spLocks noGrp="1"/>
          </p:cNvSpPr>
          <p:nvPr>
            <p:ph sz="quarter" idx="13"/>
          </p:nvPr>
        </p:nvSpPr>
        <p:spPr>
          <a:xfrm>
            <a:off x="913774" y="1947992"/>
            <a:ext cx="10554326" cy="4757608"/>
          </a:xfrm>
        </p:spPr>
        <p:txBody>
          <a:bodyPr>
            <a:normAutofit lnSpcReduction="10000"/>
          </a:bodyPr>
          <a:lstStyle/>
          <a:p>
            <a:r>
              <a:rPr lang="en-CA" dirty="0"/>
              <a:t>Total dissolved solids are solids that are soluble in water and do not cause turbidity…in other words light can pass through without scattering.  Imagine dissolving salt or sugar in water so its clear. That’s soluble.</a:t>
            </a:r>
          </a:p>
          <a:p>
            <a:pPr marL="0" indent="0">
              <a:buNone/>
            </a:pPr>
            <a:r>
              <a:rPr lang="en-CA" dirty="0"/>
              <a:t> </a:t>
            </a:r>
          </a:p>
          <a:p>
            <a:r>
              <a:rPr lang="en-CA" dirty="0"/>
              <a:t>Most dissolved solids in water include, soluble calcium salts, nitrates, bicarbonates, phosphates, sulphates and other dissolved ions. A specific level of these substances is essential for water balance living organisms because the level of many of these substances determines flow of water in and out of an organism’s cells.  Notice your fingers if left in dishwater too long!  </a:t>
            </a:r>
          </a:p>
          <a:p>
            <a:endParaRPr lang="en-CA" dirty="0"/>
          </a:p>
          <a:p>
            <a:r>
              <a:rPr lang="en-CA" dirty="0" err="1"/>
              <a:t>Mossom</a:t>
            </a:r>
            <a:r>
              <a:rPr lang="en-CA" dirty="0"/>
              <a:t>  uses the Oakton Combo meter to measure </a:t>
            </a:r>
            <a:r>
              <a:rPr lang="en-CA" b="1" dirty="0"/>
              <a:t>TDS</a:t>
            </a:r>
            <a:r>
              <a:rPr lang="en-CA" dirty="0"/>
              <a:t> and </a:t>
            </a:r>
            <a:r>
              <a:rPr lang="en-CA" b="1" dirty="0"/>
              <a:t>Conductivity</a:t>
            </a:r>
            <a:r>
              <a:rPr lang="en-CA" dirty="0"/>
              <a:t> (as well as pH) </a:t>
            </a:r>
            <a:endParaRPr lang="en-US" dirty="0"/>
          </a:p>
        </p:txBody>
      </p:sp>
    </p:spTree>
    <p:extLst>
      <p:ext uri="{BB962C8B-B14F-4D97-AF65-F5344CB8AC3E}">
        <p14:creationId xmlns:p14="http://schemas.microsoft.com/office/powerpoint/2010/main" val="2068346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A9354-4F37-DE44-A374-20B8077B58AC}"/>
              </a:ext>
            </a:extLst>
          </p:cNvPr>
          <p:cNvSpPr>
            <a:spLocks noGrp="1"/>
          </p:cNvSpPr>
          <p:nvPr>
            <p:ph type="title"/>
          </p:nvPr>
        </p:nvSpPr>
        <p:spPr/>
        <p:txBody>
          <a:bodyPr/>
          <a:lstStyle/>
          <a:p>
            <a:r>
              <a:rPr lang="en-CA" dirty="0"/>
              <a:t>Conductivity ( measured in </a:t>
            </a:r>
            <a:r>
              <a:rPr lang="en-CA" sz="2400" b="1" dirty="0" err="1"/>
              <a:t>u</a:t>
            </a:r>
            <a:r>
              <a:rPr lang="en-CA" dirty="0" err="1"/>
              <a:t>S</a:t>
            </a:r>
            <a:r>
              <a:rPr lang="en-CA" dirty="0"/>
              <a:t> micro </a:t>
            </a:r>
            <a:r>
              <a:rPr lang="en-CA" dirty="0" err="1"/>
              <a:t>seimens</a:t>
            </a:r>
            <a:r>
              <a:rPr lang="en-CA" dirty="0"/>
              <a:t>/cm) </a:t>
            </a:r>
            <a:endParaRPr lang="en-US" dirty="0"/>
          </a:p>
        </p:txBody>
      </p:sp>
      <p:sp>
        <p:nvSpPr>
          <p:cNvPr id="3" name="Content Placeholder 2">
            <a:extLst>
              <a:ext uri="{FF2B5EF4-FFF2-40B4-BE49-F238E27FC236}">
                <a16:creationId xmlns:a16="http://schemas.microsoft.com/office/drawing/2014/main" id="{102F1092-BE95-A84B-9DDF-511A7E97A889}"/>
              </a:ext>
            </a:extLst>
          </p:cNvPr>
          <p:cNvSpPr>
            <a:spLocks noGrp="1"/>
          </p:cNvSpPr>
          <p:nvPr>
            <p:ph sz="quarter" idx="13"/>
          </p:nvPr>
        </p:nvSpPr>
        <p:spPr>
          <a:xfrm>
            <a:off x="913774" y="2057400"/>
            <a:ext cx="10230475" cy="4610100"/>
          </a:xfrm>
        </p:spPr>
        <p:txBody>
          <a:bodyPr>
            <a:normAutofit lnSpcReduction="10000"/>
          </a:bodyPr>
          <a:lstStyle/>
          <a:p>
            <a:r>
              <a:rPr lang="en-CA" sz="2400" dirty="0"/>
              <a:t>Conductivity measures the ability of a water sample to conduct electricity. That means it must contain electrolytes which are basically soluble salts with ions free to move and cause a current to flow.  As you are full of electrolytes… a reason not to plug in certain devices if you in H2O!</a:t>
            </a:r>
          </a:p>
          <a:p>
            <a:r>
              <a:rPr lang="en-CA" sz="2400" dirty="0"/>
              <a:t>Basically the higher the conductivity the higher the concentration of dissolved solids like Soluble Salts. Road Salt run off is an issue that affects Aquatic life in fresh water creeks</a:t>
            </a:r>
          </a:p>
          <a:p>
            <a:r>
              <a:rPr lang="en-CA" sz="2400" dirty="0"/>
              <a:t> (note that some soluble substances like sugar or ammonia are not electrolytes because not ions!)</a:t>
            </a:r>
          </a:p>
          <a:p>
            <a:endParaRPr lang="en-US" dirty="0"/>
          </a:p>
        </p:txBody>
      </p:sp>
    </p:spTree>
    <p:extLst>
      <p:ext uri="{BB962C8B-B14F-4D97-AF65-F5344CB8AC3E}">
        <p14:creationId xmlns:p14="http://schemas.microsoft.com/office/powerpoint/2010/main" val="1696421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2F192-2635-1B44-804F-833AD24F5065}"/>
              </a:ext>
            </a:extLst>
          </p:cNvPr>
          <p:cNvSpPr>
            <a:spLocks noGrp="1"/>
          </p:cNvSpPr>
          <p:nvPr>
            <p:ph type="title"/>
          </p:nvPr>
        </p:nvSpPr>
        <p:spPr/>
        <p:txBody>
          <a:bodyPr/>
          <a:lstStyle/>
          <a:p>
            <a:r>
              <a:rPr lang="en-US" dirty="0"/>
              <a:t>8 water Quality Parameters</a:t>
            </a:r>
          </a:p>
        </p:txBody>
      </p:sp>
      <p:sp>
        <p:nvSpPr>
          <p:cNvPr id="3" name="Content Placeholder 2">
            <a:extLst>
              <a:ext uri="{FF2B5EF4-FFF2-40B4-BE49-F238E27FC236}">
                <a16:creationId xmlns:a16="http://schemas.microsoft.com/office/drawing/2014/main" id="{A4E1AE65-4235-364C-B84E-42DEE556E229}"/>
              </a:ext>
            </a:extLst>
          </p:cNvPr>
          <p:cNvSpPr>
            <a:spLocks noGrp="1"/>
          </p:cNvSpPr>
          <p:nvPr>
            <p:ph sz="quarter" idx="13"/>
          </p:nvPr>
        </p:nvSpPr>
        <p:spPr>
          <a:xfrm>
            <a:off x="913774" y="2367092"/>
            <a:ext cx="10364452" cy="4490908"/>
          </a:xfrm>
        </p:spPr>
        <p:txBody>
          <a:bodyPr>
            <a:normAutofit/>
          </a:bodyPr>
          <a:lstStyle/>
          <a:p>
            <a:pPr lvl="0"/>
            <a:r>
              <a:rPr lang="en-CA" dirty="0"/>
              <a:t>Dissolved oxygen</a:t>
            </a:r>
          </a:p>
          <a:p>
            <a:pPr lvl="0"/>
            <a:r>
              <a:rPr lang="en-CA" dirty="0"/>
              <a:t>Water Temperature</a:t>
            </a:r>
          </a:p>
          <a:p>
            <a:pPr lvl="0"/>
            <a:r>
              <a:rPr lang="en-CA" dirty="0"/>
              <a:t>pH</a:t>
            </a:r>
          </a:p>
          <a:p>
            <a:pPr lvl="0"/>
            <a:r>
              <a:rPr lang="en-CA" dirty="0"/>
              <a:t>Total phosphate PO4 ions</a:t>
            </a:r>
          </a:p>
          <a:p>
            <a:pPr lvl="0"/>
            <a:r>
              <a:rPr lang="en-CA" dirty="0"/>
              <a:t>Nitrate ions / Ammonia</a:t>
            </a:r>
          </a:p>
          <a:p>
            <a:pPr lvl="0"/>
            <a:r>
              <a:rPr lang="en-CA" dirty="0"/>
              <a:t>Turbidity</a:t>
            </a:r>
          </a:p>
          <a:p>
            <a:pPr lvl="0"/>
            <a:r>
              <a:rPr lang="en-CA" dirty="0"/>
              <a:t>Total Dissolved Solids</a:t>
            </a:r>
          </a:p>
          <a:p>
            <a:pPr lvl="0"/>
            <a:r>
              <a:rPr lang="en-CA" dirty="0"/>
              <a:t>Conductivity</a:t>
            </a:r>
          </a:p>
          <a:p>
            <a:endParaRPr lang="en-US" dirty="0"/>
          </a:p>
        </p:txBody>
      </p:sp>
    </p:spTree>
    <p:extLst>
      <p:ext uri="{BB962C8B-B14F-4D97-AF65-F5344CB8AC3E}">
        <p14:creationId xmlns:p14="http://schemas.microsoft.com/office/powerpoint/2010/main" val="1877761964"/>
      </p:ext>
    </p:extLst>
  </p:cSld>
  <p:clrMapOvr>
    <a:masterClrMapping/>
  </p:clrMapOvr>
  <mc:AlternateContent xmlns:mc="http://schemas.openxmlformats.org/markup-compatibility/2006" xmlns:p14="http://schemas.microsoft.com/office/powerpoint/2010/main">
    <mc:Choice Requires="p14">
      <p:transition spd="slow" p14:dur="2000" advTm="3485"/>
    </mc:Choice>
    <mc:Fallback xmlns="">
      <p:transition spd="slow" advTm="348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773B5-3777-7144-B970-7627F44EE9BF}"/>
              </a:ext>
            </a:extLst>
          </p:cNvPr>
          <p:cNvSpPr>
            <a:spLocks noGrp="1"/>
          </p:cNvSpPr>
          <p:nvPr>
            <p:ph type="title"/>
          </p:nvPr>
        </p:nvSpPr>
        <p:spPr/>
        <p:txBody>
          <a:bodyPr/>
          <a:lstStyle/>
          <a:p>
            <a:r>
              <a:rPr lang="en-US" dirty="0"/>
              <a:t>Dissolved Oxygen </a:t>
            </a:r>
          </a:p>
        </p:txBody>
      </p:sp>
      <p:sp>
        <p:nvSpPr>
          <p:cNvPr id="3" name="Content Placeholder 2">
            <a:extLst>
              <a:ext uri="{FF2B5EF4-FFF2-40B4-BE49-F238E27FC236}">
                <a16:creationId xmlns:a16="http://schemas.microsoft.com/office/drawing/2014/main" id="{65D01195-8E1C-5549-9865-C29BF3EBB38F}"/>
              </a:ext>
            </a:extLst>
          </p:cNvPr>
          <p:cNvSpPr>
            <a:spLocks noGrp="1"/>
          </p:cNvSpPr>
          <p:nvPr>
            <p:ph sz="quarter" idx="13"/>
          </p:nvPr>
        </p:nvSpPr>
        <p:spPr>
          <a:xfrm>
            <a:off x="913774" y="1730326"/>
            <a:ext cx="10364451" cy="4909013"/>
          </a:xfrm>
        </p:spPr>
        <p:txBody>
          <a:bodyPr>
            <a:normAutofit fontScale="92500"/>
          </a:bodyPr>
          <a:lstStyle/>
          <a:p>
            <a:r>
              <a:rPr lang="en-CA" sz="2400" dirty="0"/>
              <a:t>Dissolved Oxygen (DO measured in ppm or mg/L  or % Saturation) measured with portable </a:t>
            </a:r>
            <a:r>
              <a:rPr lang="en-CA" sz="2400" dirty="0" err="1"/>
              <a:t>Oxygard</a:t>
            </a:r>
            <a:r>
              <a:rPr lang="en-CA" sz="2400" dirty="0"/>
              <a:t>  Polaris Meter on site of water sample </a:t>
            </a:r>
          </a:p>
          <a:p>
            <a:pPr marL="0" indent="0">
              <a:buNone/>
            </a:pPr>
            <a:endParaRPr lang="en-CA" sz="2400" dirty="0"/>
          </a:p>
          <a:p>
            <a:r>
              <a:rPr lang="en-CA" sz="2400" dirty="0"/>
              <a:t>Most of dissolved oxygen comes from atmosphere. Rapidly tumbling water as well as aquatic plants, algae.  O2 levels rise from the morning reaching peak in afternoon due to photosynthesis. </a:t>
            </a:r>
          </a:p>
          <a:p>
            <a:pPr marL="0" indent="0">
              <a:buNone/>
            </a:pPr>
            <a:endParaRPr lang="en-CA" sz="2400" dirty="0"/>
          </a:p>
          <a:p>
            <a:r>
              <a:rPr lang="en-CA" sz="2400" dirty="0"/>
              <a:t>Oxygen dissolves more easily in cooler water so climate is a major factor.  During dry periods stream flow may be reduced, water levels lower reducing O2 levels. </a:t>
            </a:r>
          </a:p>
          <a:p>
            <a:endParaRPr lang="en-US" dirty="0"/>
          </a:p>
        </p:txBody>
      </p:sp>
    </p:spTree>
    <p:extLst>
      <p:ext uri="{BB962C8B-B14F-4D97-AF65-F5344CB8AC3E}">
        <p14:creationId xmlns:p14="http://schemas.microsoft.com/office/powerpoint/2010/main" val="2971289364"/>
      </p:ext>
    </p:extLst>
  </p:cSld>
  <p:clrMapOvr>
    <a:masterClrMapping/>
  </p:clrMapOvr>
  <mc:AlternateContent xmlns:mc="http://schemas.openxmlformats.org/markup-compatibility/2006" xmlns:p14="http://schemas.microsoft.com/office/powerpoint/2010/main">
    <mc:Choice Requires="p14">
      <p:transition spd="slow" p14:dur="2000" advTm="665509"/>
    </mc:Choice>
    <mc:Fallback xmlns="">
      <p:transition spd="slow" advTm="66550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8E955-7F28-6540-B3A0-C1065E143C21}"/>
              </a:ext>
            </a:extLst>
          </p:cNvPr>
          <p:cNvSpPr>
            <a:spLocks noGrp="1"/>
          </p:cNvSpPr>
          <p:nvPr>
            <p:ph type="title"/>
          </p:nvPr>
        </p:nvSpPr>
        <p:spPr/>
        <p:txBody>
          <a:bodyPr/>
          <a:lstStyle/>
          <a:p>
            <a:r>
              <a:rPr lang="en-CA" dirty="0"/>
              <a:t>Dissolved Oxygen </a:t>
            </a:r>
            <a:endParaRPr lang="en-US" dirty="0"/>
          </a:p>
        </p:txBody>
      </p:sp>
      <p:sp>
        <p:nvSpPr>
          <p:cNvPr id="3" name="Content Placeholder 2">
            <a:extLst>
              <a:ext uri="{FF2B5EF4-FFF2-40B4-BE49-F238E27FC236}">
                <a16:creationId xmlns:a16="http://schemas.microsoft.com/office/drawing/2014/main" id="{15DC3C0A-3534-F946-8C07-1A15221E7F84}"/>
              </a:ext>
            </a:extLst>
          </p:cNvPr>
          <p:cNvSpPr>
            <a:spLocks noGrp="1"/>
          </p:cNvSpPr>
          <p:nvPr>
            <p:ph sz="quarter" idx="13"/>
          </p:nvPr>
        </p:nvSpPr>
        <p:spPr>
          <a:xfrm>
            <a:off x="913773" y="1776249"/>
            <a:ext cx="10481057" cy="4863702"/>
          </a:xfrm>
        </p:spPr>
        <p:txBody>
          <a:bodyPr>
            <a:normAutofit fontScale="92500"/>
          </a:bodyPr>
          <a:lstStyle/>
          <a:p>
            <a:r>
              <a:rPr lang="en-CA" sz="2400" dirty="0"/>
              <a:t>Oxygen levels in incubation trays can vary depending the number of eggs, </a:t>
            </a:r>
            <a:r>
              <a:rPr lang="en-CA" sz="2400" dirty="0" err="1"/>
              <a:t>alevins</a:t>
            </a:r>
            <a:r>
              <a:rPr lang="en-CA" sz="2400" dirty="0"/>
              <a:t>, other organisms present, as they consume oxygen during cellular respiration,  temperature, water flow and position in stacks.</a:t>
            </a:r>
          </a:p>
          <a:p>
            <a:pPr marL="0" indent="0">
              <a:buNone/>
            </a:pPr>
            <a:r>
              <a:rPr lang="en-CA" sz="2400" dirty="0"/>
              <a:t> </a:t>
            </a:r>
          </a:p>
          <a:p>
            <a:r>
              <a:rPr lang="en-CA" sz="2400" dirty="0"/>
              <a:t>Industry, fertilizers, waste and other sources of pollutants can also affect dissolved oxygen levels.</a:t>
            </a:r>
          </a:p>
          <a:p>
            <a:pPr marL="0" indent="0">
              <a:buNone/>
            </a:pPr>
            <a:r>
              <a:rPr lang="en-CA" sz="2400" dirty="0"/>
              <a:t> </a:t>
            </a:r>
          </a:p>
          <a:p>
            <a:r>
              <a:rPr lang="en-CA" sz="2400" dirty="0"/>
              <a:t>Levels less than 6mg/L or 6 ppm creates stressful conditions for spawning, less than 7 mg/L growth and 9 -12 mg/L  supports abundant fish populations</a:t>
            </a:r>
          </a:p>
          <a:p>
            <a:endParaRPr lang="en-CA" dirty="0"/>
          </a:p>
        </p:txBody>
      </p:sp>
    </p:spTree>
    <p:extLst>
      <p:ext uri="{BB962C8B-B14F-4D97-AF65-F5344CB8AC3E}">
        <p14:creationId xmlns:p14="http://schemas.microsoft.com/office/powerpoint/2010/main" val="3257676942"/>
      </p:ext>
    </p:extLst>
  </p:cSld>
  <p:clrMapOvr>
    <a:masterClrMapping/>
  </p:clrMapOvr>
  <mc:AlternateContent xmlns:mc="http://schemas.openxmlformats.org/markup-compatibility/2006" xmlns:p14="http://schemas.microsoft.com/office/powerpoint/2010/main">
    <mc:Choice Requires="p14">
      <p:transition spd="slow" p14:dur="2000" advTm="5652"/>
    </mc:Choice>
    <mc:Fallback xmlns="">
      <p:transition spd="slow" advTm="565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3B277-3589-4646-BB50-1A43F7DF9F62}"/>
              </a:ext>
            </a:extLst>
          </p:cNvPr>
          <p:cNvSpPr>
            <a:spLocks noGrp="1"/>
          </p:cNvSpPr>
          <p:nvPr>
            <p:ph type="title"/>
          </p:nvPr>
        </p:nvSpPr>
        <p:spPr/>
        <p:txBody>
          <a:bodyPr/>
          <a:lstStyle/>
          <a:p>
            <a:r>
              <a:rPr lang="en-US" dirty="0"/>
              <a:t>Temperature  </a:t>
            </a:r>
            <a:r>
              <a:rPr lang="en-US" sz="2400" dirty="0"/>
              <a:t>Affects</a:t>
            </a:r>
            <a:endParaRPr lang="en-US" dirty="0"/>
          </a:p>
        </p:txBody>
      </p:sp>
      <p:sp>
        <p:nvSpPr>
          <p:cNvPr id="3" name="Content Placeholder 2">
            <a:extLst>
              <a:ext uri="{FF2B5EF4-FFF2-40B4-BE49-F238E27FC236}">
                <a16:creationId xmlns:a16="http://schemas.microsoft.com/office/drawing/2014/main" id="{FFCDA75B-771D-9F4F-A634-216B005C00AA}"/>
              </a:ext>
            </a:extLst>
          </p:cNvPr>
          <p:cNvSpPr>
            <a:spLocks noGrp="1"/>
          </p:cNvSpPr>
          <p:nvPr>
            <p:ph sz="quarter" idx="13"/>
          </p:nvPr>
        </p:nvSpPr>
        <p:spPr>
          <a:xfrm>
            <a:off x="913774" y="2367092"/>
            <a:ext cx="10158417" cy="4113221"/>
          </a:xfrm>
        </p:spPr>
        <p:txBody>
          <a:bodyPr>
            <a:normAutofit/>
          </a:bodyPr>
          <a:lstStyle/>
          <a:p>
            <a:pPr lvl="0"/>
            <a:r>
              <a:rPr lang="en-CA" sz="3200" dirty="0"/>
              <a:t>Amount of O2 Dissolved </a:t>
            </a:r>
            <a:r>
              <a:rPr lang="en-CA" dirty="0"/>
              <a:t>higher temp less O2</a:t>
            </a:r>
            <a:endParaRPr lang="en-CA" sz="3200" dirty="0"/>
          </a:p>
          <a:p>
            <a:pPr lvl="0"/>
            <a:r>
              <a:rPr lang="en-CA" sz="3200" dirty="0"/>
              <a:t>Rate of photosynthesis  </a:t>
            </a:r>
            <a:r>
              <a:rPr lang="en-CA" dirty="0"/>
              <a:t>increases with increasing temp</a:t>
            </a:r>
            <a:endParaRPr lang="en-CA" sz="3200" dirty="0"/>
          </a:p>
          <a:p>
            <a:pPr lvl="0"/>
            <a:r>
              <a:rPr lang="en-CA" sz="2400" dirty="0"/>
              <a:t>Metabolic rates of aquatic organisms </a:t>
            </a:r>
            <a:r>
              <a:rPr lang="en-CA" dirty="0"/>
              <a:t>increases if Temp increases</a:t>
            </a:r>
            <a:r>
              <a:rPr lang="en-CA" sz="2600" dirty="0"/>
              <a:t>                                       </a:t>
            </a:r>
          </a:p>
          <a:p>
            <a:pPr lvl="0"/>
            <a:r>
              <a:rPr lang="en-CA" sz="3200" dirty="0"/>
              <a:t>Sensitivity of organisms to toxic wastes Amount of O2 Dissolved </a:t>
            </a:r>
            <a:r>
              <a:rPr lang="en-CA" dirty="0"/>
              <a:t>For example thermal pollution may cause fish to become more vulnerable to disease, due to stress of rising water temp or the resulting decrease in dissolved oxygen</a:t>
            </a:r>
            <a:endParaRPr lang="en-CA" sz="3200" dirty="0"/>
          </a:p>
          <a:p>
            <a:pPr marL="0" indent="0">
              <a:buNone/>
            </a:pPr>
            <a:endParaRPr lang="en-US" dirty="0"/>
          </a:p>
        </p:txBody>
      </p:sp>
    </p:spTree>
    <p:extLst>
      <p:ext uri="{BB962C8B-B14F-4D97-AF65-F5344CB8AC3E}">
        <p14:creationId xmlns:p14="http://schemas.microsoft.com/office/powerpoint/2010/main" val="1898950129"/>
      </p:ext>
    </p:extLst>
  </p:cSld>
  <p:clrMapOvr>
    <a:masterClrMapping/>
  </p:clrMapOvr>
  <mc:AlternateContent xmlns:mc="http://schemas.openxmlformats.org/markup-compatibility/2006" xmlns:p14="http://schemas.microsoft.com/office/powerpoint/2010/main">
    <mc:Choice Requires="p14">
      <p:transition spd="slow" p14:dur="2000" advTm="4522"/>
    </mc:Choice>
    <mc:Fallback xmlns="">
      <p:transition spd="slow" advTm="452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18CCC-4DA3-B04B-BD90-311C439E448B}"/>
              </a:ext>
            </a:extLst>
          </p:cNvPr>
          <p:cNvSpPr>
            <a:spLocks noGrp="1"/>
          </p:cNvSpPr>
          <p:nvPr>
            <p:ph type="title"/>
          </p:nvPr>
        </p:nvSpPr>
        <p:spPr>
          <a:xfrm>
            <a:off x="913775" y="618517"/>
            <a:ext cx="10344775" cy="67283"/>
          </a:xfrm>
        </p:spPr>
        <p:txBody>
          <a:bodyPr>
            <a:normAutofit fontScale="90000"/>
          </a:bodyPr>
          <a:lstStyle/>
          <a:p>
            <a:r>
              <a:rPr lang="en-US" dirty="0"/>
              <a:t>pH</a:t>
            </a:r>
          </a:p>
        </p:txBody>
      </p:sp>
      <p:sp>
        <p:nvSpPr>
          <p:cNvPr id="3" name="Content Placeholder 2">
            <a:extLst>
              <a:ext uri="{FF2B5EF4-FFF2-40B4-BE49-F238E27FC236}">
                <a16:creationId xmlns:a16="http://schemas.microsoft.com/office/drawing/2014/main" id="{65123AA0-023E-BB4D-ACAE-4ED421A65FB3}"/>
              </a:ext>
            </a:extLst>
          </p:cNvPr>
          <p:cNvSpPr>
            <a:spLocks noGrp="1"/>
          </p:cNvSpPr>
          <p:nvPr>
            <p:ph sz="quarter" idx="13"/>
          </p:nvPr>
        </p:nvSpPr>
        <p:spPr>
          <a:xfrm>
            <a:off x="913774" y="1009650"/>
            <a:ext cx="10535276" cy="5467350"/>
          </a:xfrm>
        </p:spPr>
        <p:txBody>
          <a:bodyPr>
            <a:normAutofit fontScale="92500" lnSpcReduction="20000"/>
          </a:bodyPr>
          <a:lstStyle/>
          <a:p>
            <a:r>
              <a:rPr lang="en-CA" sz="2400" dirty="0"/>
              <a:t>pH is a measure of the H+ ion concentration or Acidity of the Water</a:t>
            </a:r>
          </a:p>
          <a:p>
            <a:pPr marL="0" indent="0">
              <a:buNone/>
            </a:pPr>
            <a:r>
              <a:rPr lang="en-CA" sz="2400" dirty="0"/>
              <a:t>Normal rain water around here is about pH 7-7.5 but is actually slightly acidic ( note </a:t>
            </a:r>
            <a:r>
              <a:rPr lang="en-CA" sz="2400" dirty="0" err="1"/>
              <a:t>ph</a:t>
            </a:r>
            <a:r>
              <a:rPr lang="en-CA" sz="2400" dirty="0"/>
              <a:t> of neutral water is around </a:t>
            </a:r>
            <a:r>
              <a:rPr lang="en-CA" sz="2400" dirty="0" err="1"/>
              <a:t>ph</a:t>
            </a:r>
            <a:r>
              <a:rPr lang="en-CA" sz="2400" dirty="0"/>
              <a:t> 7 depending on Temp. </a:t>
            </a:r>
          </a:p>
          <a:p>
            <a:r>
              <a:rPr lang="en-CA" sz="2400" dirty="0"/>
              <a:t>absorption of CO2 carbon dioxide from the atmosphere and respiration product of organisms in the stream forms Carbonic acid making H20 slightly acidic </a:t>
            </a:r>
          </a:p>
          <a:p>
            <a:r>
              <a:rPr lang="en-CA" sz="2400" dirty="0"/>
              <a:t>Changes in pH are very important to most organisms which adapt to a specific pH level and may die if changes even slight. pH 6.5-8  best for most</a:t>
            </a:r>
          </a:p>
          <a:p>
            <a:pPr marL="0" indent="0">
              <a:buNone/>
            </a:pPr>
            <a:r>
              <a:rPr lang="en-CA" sz="2400" dirty="0"/>
              <a:t> </a:t>
            </a:r>
          </a:p>
          <a:p>
            <a:r>
              <a:rPr lang="en-CA" sz="2400" dirty="0"/>
              <a:t>Higher acidity can cause heavy metal waste such as copper, mercury, lead and aluminum to corrode more easily releasing their ions into water (the toxic form). Heavy metals can accumulate on the gills of fish or cause deformities in young fish, reducing their chance of survival.</a:t>
            </a:r>
          </a:p>
          <a:p>
            <a:endParaRPr lang="en-US" dirty="0"/>
          </a:p>
        </p:txBody>
      </p:sp>
    </p:spTree>
    <p:extLst>
      <p:ext uri="{BB962C8B-B14F-4D97-AF65-F5344CB8AC3E}">
        <p14:creationId xmlns:p14="http://schemas.microsoft.com/office/powerpoint/2010/main" val="1042678504"/>
      </p:ext>
    </p:extLst>
  </p:cSld>
  <p:clrMapOvr>
    <a:masterClrMapping/>
  </p:clrMapOvr>
  <mc:AlternateContent xmlns:mc="http://schemas.openxmlformats.org/markup-compatibility/2006" xmlns:p14="http://schemas.microsoft.com/office/powerpoint/2010/main">
    <mc:Choice Requires="p14">
      <p:transition spd="slow" p14:dur="2000" advTm="5332"/>
    </mc:Choice>
    <mc:Fallback xmlns="">
      <p:transition spd="slow" advTm="533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02FFA-D005-CB4C-BE98-FF0F8D66AFFE}"/>
              </a:ext>
            </a:extLst>
          </p:cNvPr>
          <p:cNvSpPr>
            <a:spLocks noGrp="1"/>
          </p:cNvSpPr>
          <p:nvPr>
            <p:ph type="title"/>
          </p:nvPr>
        </p:nvSpPr>
        <p:spPr>
          <a:xfrm>
            <a:off x="913776" y="618518"/>
            <a:ext cx="9820486" cy="1250040"/>
          </a:xfrm>
        </p:spPr>
        <p:txBody>
          <a:bodyPr/>
          <a:lstStyle/>
          <a:p>
            <a:r>
              <a:rPr lang="en-CA" dirty="0"/>
              <a:t>Phosphates ( PO4</a:t>
            </a:r>
            <a:r>
              <a:rPr lang="en-CA" baseline="30000" dirty="0"/>
              <a:t>-3 </a:t>
            </a:r>
            <a:r>
              <a:rPr lang="en-CA" dirty="0"/>
              <a:t> in ppm</a:t>
            </a:r>
            <a:r>
              <a:rPr lang="en-CA" baseline="30000" dirty="0"/>
              <a:t> </a:t>
            </a:r>
            <a:r>
              <a:rPr lang="en-CA" dirty="0"/>
              <a:t>)</a:t>
            </a:r>
            <a:br>
              <a:rPr lang="en-CA" dirty="0"/>
            </a:br>
            <a:endParaRPr lang="en-US" dirty="0"/>
          </a:p>
        </p:txBody>
      </p:sp>
      <p:sp>
        <p:nvSpPr>
          <p:cNvPr id="3" name="Content Placeholder 2">
            <a:extLst>
              <a:ext uri="{FF2B5EF4-FFF2-40B4-BE49-F238E27FC236}">
                <a16:creationId xmlns:a16="http://schemas.microsoft.com/office/drawing/2014/main" id="{7DE0315B-312F-5E47-8DA0-D92981DF782D}"/>
              </a:ext>
            </a:extLst>
          </p:cNvPr>
          <p:cNvSpPr>
            <a:spLocks noGrp="1"/>
          </p:cNvSpPr>
          <p:nvPr>
            <p:ph sz="quarter" idx="13"/>
          </p:nvPr>
        </p:nvSpPr>
        <p:spPr>
          <a:xfrm>
            <a:off x="913775" y="1416605"/>
            <a:ext cx="10592426" cy="5195758"/>
          </a:xfrm>
        </p:spPr>
        <p:txBody>
          <a:bodyPr>
            <a:noAutofit/>
          </a:bodyPr>
          <a:lstStyle/>
          <a:p>
            <a:r>
              <a:rPr lang="en-CA" dirty="0"/>
              <a:t>Phosphates is rapidly taken up by algae and larger aquatic plants. Phosphorus is a fundamental element in metabolic reactions of plants and animals. </a:t>
            </a:r>
          </a:p>
          <a:p>
            <a:r>
              <a:rPr lang="en-CA" dirty="0"/>
              <a:t>Because algae need only small amounts of phosphorus to live, excess phosphates cause extensive algal growth called blooms.   Algal blooms are classic symptoms of cultural eutrophication which is mainly human caused.</a:t>
            </a:r>
          </a:p>
          <a:p>
            <a:r>
              <a:rPr lang="en-CA" dirty="0"/>
              <a:t> Cultural Eutrophication is human caused enrichment of water with nutrients. This promotes plant growth and decay which in turn causes biological oxygen demand limiting O2 for aquatic organisms.  Human waste from wastewater treatment plants, septic systems, fertilizers, laundry and dish detergents, soaps, industrial waste, animal waste, decomposing organic matter all contribute. </a:t>
            </a:r>
          </a:p>
          <a:p>
            <a:r>
              <a:rPr lang="en-CA" dirty="0"/>
              <a:t>Draining wetlands and marshes which act as filters for run off release nutrients like phosphorus.</a:t>
            </a:r>
          </a:p>
        </p:txBody>
      </p:sp>
    </p:spTree>
    <p:extLst>
      <p:ext uri="{BB962C8B-B14F-4D97-AF65-F5344CB8AC3E}">
        <p14:creationId xmlns:p14="http://schemas.microsoft.com/office/powerpoint/2010/main" val="1853378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C1A14-85C5-F24C-881A-A78DAC84C3CC}"/>
              </a:ext>
            </a:extLst>
          </p:cNvPr>
          <p:cNvSpPr>
            <a:spLocks noGrp="1"/>
          </p:cNvSpPr>
          <p:nvPr>
            <p:ph type="title"/>
          </p:nvPr>
        </p:nvSpPr>
        <p:spPr>
          <a:xfrm>
            <a:off x="913775" y="618518"/>
            <a:ext cx="10364451" cy="335640"/>
          </a:xfrm>
        </p:spPr>
        <p:txBody>
          <a:bodyPr>
            <a:normAutofit fontScale="90000"/>
          </a:bodyPr>
          <a:lstStyle/>
          <a:p>
            <a:r>
              <a:rPr lang="en-CA" dirty="0"/>
              <a:t>Nitrates ( NO</a:t>
            </a:r>
            <a:r>
              <a:rPr lang="en-CA" baseline="-25000" dirty="0"/>
              <a:t>3</a:t>
            </a:r>
            <a:r>
              <a:rPr lang="en-CA" baseline="30000" dirty="0"/>
              <a:t>-</a:t>
            </a:r>
            <a:r>
              <a:rPr lang="en-CA" dirty="0"/>
              <a:t>) and Ammonia (NH</a:t>
            </a:r>
            <a:r>
              <a:rPr lang="en-CA" baseline="-25000" dirty="0"/>
              <a:t>3</a:t>
            </a:r>
            <a:r>
              <a:rPr lang="en-CA" dirty="0"/>
              <a:t>) in ppm </a:t>
            </a:r>
            <a:endParaRPr lang="en-US" dirty="0"/>
          </a:p>
        </p:txBody>
      </p:sp>
      <p:sp>
        <p:nvSpPr>
          <p:cNvPr id="3" name="Content Placeholder 2">
            <a:extLst>
              <a:ext uri="{FF2B5EF4-FFF2-40B4-BE49-F238E27FC236}">
                <a16:creationId xmlns:a16="http://schemas.microsoft.com/office/drawing/2014/main" id="{7BE6DAFE-94B7-094F-861A-B0BF277E4B5E}"/>
              </a:ext>
            </a:extLst>
          </p:cNvPr>
          <p:cNvSpPr>
            <a:spLocks noGrp="1"/>
          </p:cNvSpPr>
          <p:nvPr>
            <p:ph sz="quarter" idx="13"/>
          </p:nvPr>
        </p:nvSpPr>
        <p:spPr>
          <a:xfrm>
            <a:off x="723274" y="1416605"/>
            <a:ext cx="10554952" cy="5041345"/>
          </a:xfrm>
        </p:spPr>
        <p:txBody>
          <a:bodyPr>
            <a:normAutofit fontScale="92500" lnSpcReduction="20000"/>
          </a:bodyPr>
          <a:lstStyle/>
          <a:p>
            <a:r>
              <a:rPr lang="en-CA" dirty="0"/>
              <a:t>Nitrogen is an element necessary to all living plants and animals for building protein ( amino acids) Because Nitrates and ammonia acts a plant nutrient it can also cause eutrophication, promoting more plant growth and decay, which in turn increases biological oxygen demand limiting the amount of oxygen for aquatic organisms. </a:t>
            </a:r>
          </a:p>
          <a:p>
            <a:r>
              <a:rPr lang="en-CA" dirty="0"/>
              <a:t>Sources of nitrates </a:t>
            </a:r>
          </a:p>
          <a:p>
            <a:r>
              <a:rPr lang="en-CA" dirty="0"/>
              <a:t>Excretions of aquatic organisms are very rich in ammonia especially where ducks and geese are plentiful. </a:t>
            </a:r>
          </a:p>
          <a:p>
            <a:r>
              <a:rPr lang="en-CA" dirty="0"/>
              <a:t>Sewage is the main source of nitrates added to waterways by humans, poorly functioning septic systems and inadequately treated sewage. </a:t>
            </a:r>
          </a:p>
          <a:p>
            <a:r>
              <a:rPr lang="en-CA" dirty="0"/>
              <a:t>High levels of nitrates are sometimes found in groundwater beneath croplands due to excessive fertilizer use especially in heavily irrigated areas with sandy soils. Storm water runoff can carry fertilizers and animal feed lots including dairy. If not properly contained these wastes can seep into groundwater or transported as runoff into surface waters</a:t>
            </a:r>
          </a:p>
          <a:p>
            <a:endParaRPr lang="en-US" dirty="0"/>
          </a:p>
        </p:txBody>
      </p:sp>
    </p:spTree>
    <p:extLst>
      <p:ext uri="{BB962C8B-B14F-4D97-AF65-F5344CB8AC3E}">
        <p14:creationId xmlns:p14="http://schemas.microsoft.com/office/powerpoint/2010/main" val="4088395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EC1F-AD63-FF42-AC81-63B819268585}"/>
              </a:ext>
            </a:extLst>
          </p:cNvPr>
          <p:cNvSpPr>
            <a:spLocks noGrp="1"/>
          </p:cNvSpPr>
          <p:nvPr>
            <p:ph type="title"/>
          </p:nvPr>
        </p:nvSpPr>
        <p:spPr/>
        <p:txBody>
          <a:bodyPr/>
          <a:lstStyle/>
          <a:p>
            <a:r>
              <a:rPr lang="en-CA" dirty="0"/>
              <a:t>Turbidity( NTU in ppm)</a:t>
            </a:r>
            <a:br>
              <a:rPr lang="en-CA" dirty="0"/>
            </a:br>
            <a:endParaRPr lang="en-US" dirty="0"/>
          </a:p>
        </p:txBody>
      </p:sp>
      <p:sp>
        <p:nvSpPr>
          <p:cNvPr id="3" name="Content Placeholder 2">
            <a:extLst>
              <a:ext uri="{FF2B5EF4-FFF2-40B4-BE49-F238E27FC236}">
                <a16:creationId xmlns:a16="http://schemas.microsoft.com/office/drawing/2014/main" id="{ED4C06CE-D4CF-5748-B105-2094AC8AE7AB}"/>
              </a:ext>
            </a:extLst>
          </p:cNvPr>
          <p:cNvSpPr>
            <a:spLocks noGrp="1"/>
          </p:cNvSpPr>
          <p:nvPr>
            <p:ph sz="quarter" idx="13"/>
          </p:nvPr>
        </p:nvSpPr>
        <p:spPr>
          <a:xfrm>
            <a:off x="575845" y="1416605"/>
            <a:ext cx="10364451" cy="5288995"/>
          </a:xfrm>
        </p:spPr>
        <p:txBody>
          <a:bodyPr>
            <a:normAutofit/>
          </a:bodyPr>
          <a:lstStyle/>
          <a:p>
            <a:pPr marL="0" indent="0">
              <a:buNone/>
            </a:pPr>
            <a:endParaRPr lang="en-CA" sz="1700" dirty="0"/>
          </a:p>
          <a:p>
            <a:r>
              <a:rPr lang="en-CA" sz="1700" dirty="0"/>
              <a:t>Turbidity is a measure of the relative clarity of water: the greater the turbidity the murkier the water. Turbidity increases as the result of suspended solids (not soluble) that reduce the transmission of light. Suspended solids can range from clay, silt, plankton, industrial wastes and sewage. </a:t>
            </a:r>
          </a:p>
          <a:p>
            <a:r>
              <a:rPr lang="en-CA" sz="1700" dirty="0"/>
              <a:t>At higher and prolonged levels of turbidity, water loses its ability to support a diversity of aquatic organisms. Water becomes warmer as suspended particles absorb heat from sunlight, causing oxygen levels to fall. Photosynthesis decreases due to less light. </a:t>
            </a:r>
          </a:p>
          <a:p>
            <a:r>
              <a:rPr lang="en-CA" sz="1700" dirty="0"/>
              <a:t>Suspended solids can also clog fish gills, reduce growth rate, decrease resistance to disease, and prevent egg and larval development.</a:t>
            </a:r>
          </a:p>
          <a:p>
            <a:r>
              <a:rPr lang="en-CA" sz="1700" dirty="0"/>
              <a:t>High turbidity can be caused by soil erosion, waste discharge, urban runoff, algae growth</a:t>
            </a:r>
          </a:p>
          <a:p>
            <a:pPr marL="0" indent="0">
              <a:buNone/>
            </a:pPr>
            <a:r>
              <a:rPr lang="en-US" sz="1700" dirty="0"/>
              <a:t>    Methods of measuring Turbidity – NEPHELOMETER – A DEVICE THAT MEASURES SCATTERING OF LIGHT</a:t>
            </a:r>
          </a:p>
          <a:p>
            <a:pPr marL="0" indent="0">
              <a:buNone/>
            </a:pPr>
            <a:r>
              <a:rPr lang="en-US" sz="1700" dirty="0"/>
              <a:t>Transparency Tube with </a:t>
            </a:r>
            <a:r>
              <a:rPr lang="en-US" sz="1700" dirty="0" err="1"/>
              <a:t>secchi</a:t>
            </a:r>
            <a:r>
              <a:rPr lang="en-US" sz="1700" dirty="0"/>
              <a:t> Disc - this measures the  depth of water through which one can see the bottom of the tube measured in cm</a:t>
            </a:r>
          </a:p>
        </p:txBody>
      </p:sp>
    </p:spTree>
    <p:extLst>
      <p:ext uri="{BB962C8B-B14F-4D97-AF65-F5344CB8AC3E}">
        <p14:creationId xmlns:p14="http://schemas.microsoft.com/office/powerpoint/2010/main" val="28741072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1359</TotalTime>
  <Words>1168</Words>
  <Application>Microsoft Macintosh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Tw Cen MT</vt:lpstr>
      <vt:lpstr>Droplet</vt:lpstr>
      <vt:lpstr>Water Quality parameters</vt:lpstr>
      <vt:lpstr>8 water Quality Parameters</vt:lpstr>
      <vt:lpstr>Dissolved Oxygen </vt:lpstr>
      <vt:lpstr>Dissolved Oxygen </vt:lpstr>
      <vt:lpstr>Temperature  Affects</vt:lpstr>
      <vt:lpstr>pH</vt:lpstr>
      <vt:lpstr>Phosphates ( PO4-3  in ppm ) </vt:lpstr>
      <vt:lpstr>Nitrates ( NO3-) and Ammonia (NH3) in ppm </vt:lpstr>
      <vt:lpstr>Turbidity( NTU in ppm) </vt:lpstr>
      <vt:lpstr>Total Dissolved Solids (TDS in ppm) </vt:lpstr>
      <vt:lpstr>Conductivity ( measured in uS micro seimens/cm)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Quality</dc:title>
  <dc:creator>Jennifer Madoc-Jones</dc:creator>
  <cp:lastModifiedBy>Jennifer Madoc-Jones</cp:lastModifiedBy>
  <cp:revision>42</cp:revision>
  <cp:lastPrinted>2019-11-17T01:38:07Z</cp:lastPrinted>
  <dcterms:created xsi:type="dcterms:W3CDTF">2019-11-15T04:14:58Z</dcterms:created>
  <dcterms:modified xsi:type="dcterms:W3CDTF">2023-09-17T19:04:56Z</dcterms:modified>
</cp:coreProperties>
</file>